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Google Sans Text"/>
      <p:regular r:id="rId34"/>
      <p:bold r:id="rId35"/>
      <p:italic r:id="rId36"/>
      <p:boldItalic r:id="rId37"/>
    </p:embeddedFont>
    <p:embeddedFont>
      <p:font typeface="Roboto Mono Extra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ExtraLight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RobotoMonoExtraLight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33" Type="http://schemas.openxmlformats.org/officeDocument/2006/relationships/font" Target="fonts/GoogleSansMedium-boldItalic.fntdata"/><Relationship Id="rId32" Type="http://schemas.openxmlformats.org/officeDocument/2006/relationships/font" Target="fonts/GoogleSansMedium-italic.fntdata"/><Relationship Id="rId35" Type="http://schemas.openxmlformats.org/officeDocument/2006/relationships/font" Target="fonts/GoogleSansText-bold.fntdata"/><Relationship Id="rId34" Type="http://schemas.openxmlformats.org/officeDocument/2006/relationships/font" Target="fonts/GoogleSansText-regular.fntdata"/><Relationship Id="rId37" Type="http://schemas.openxmlformats.org/officeDocument/2006/relationships/font" Target="fonts/GoogleSansText-boldItalic.fntdata"/><Relationship Id="rId36" Type="http://schemas.openxmlformats.org/officeDocument/2006/relationships/font" Target="fonts/GoogleSansText-italic.fntdata"/><Relationship Id="rId39" Type="http://schemas.openxmlformats.org/officeDocument/2006/relationships/font" Target="fonts/RobotoMonoExtraLight-bold.fntdata"/><Relationship Id="rId38" Type="http://schemas.openxmlformats.org/officeDocument/2006/relationships/font" Target="fonts/RobotoMonoExtraLight-regular.fntdata"/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GoogleSa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29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esene.github.io/blog/2024/02/17/a-final-kubernetes-censy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364ea5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364ea5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364ea561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364ea561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364ea561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364ea56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Speaking of scalability, GKE is pushing the boundaries of cluster scalability with support for staggering 65,000-node clusters — with the power to propel ground-breaking innovation forward.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364ea561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1364ea561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https://raesene.github.io/blog/2024/02/17/a-final-kubernetes-censys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Kubernetes is already widely adopted. Innovation only for new users, or new clusters, will severely limit the impact.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availability of LTS options may lead many to remain behind, reducing the addressable market and increasing likelihood of disruption - to older clusters and to the ecosystem.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364ea561e_0_116:notes"/>
          <p:cNvSpPr/>
          <p:nvPr>
            <p:ph idx="2" type="sldImg"/>
          </p:nvPr>
        </p:nvSpPr>
        <p:spPr>
          <a:xfrm>
            <a:off x="686445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1364ea561e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Previously, Kubernetes only had to deal with CPU and Memory. GPUs, NICs, even CPUs are evolving much more rapidly than in the past.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Users need to know internals of devices like GPUs and NICs, managed through device plugin APIs; solution was static, limited, and often leads to bypassing K8s API through privileged pods.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 have been working hard with partners like Intel and Nvidia to evolve Kubernetes to manage GPUs, TPUs, NICs and more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allows workloads to be share Accelerators, and allows schedulers and autoscalers to reason about these devices in through Kubernetes-native abstractions.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makes workloads more portable, flexible, and resilient.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5" name="Google Shape;655;g31364ea561e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364ea561e_0_164:notes"/>
          <p:cNvSpPr/>
          <p:nvPr>
            <p:ph idx="2" type="sldImg"/>
          </p:nvPr>
        </p:nvSpPr>
        <p:spPr>
          <a:xfrm>
            <a:off x="686445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31364ea561e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Read this slide from Left to Right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Before: Data Scientists and Data Engineers work through specialized APIs against Specialized hardware.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But the Platform Admin has no knowledge or control over these new frameworks. Security, billing (charge-back), policy, auditability, and more – all are fragmented or partial solutions.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After: We’re working to evolve kubernetes together with frameworks like Spark, Slurm, and Ray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Many frameworks do work with or on Kubernetes, e.g., as an infrastructure provisioning. But often succeed “in spite of” rather than “because of” Kubernetes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After: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g31364ea561e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1364ea561e_0_238:notes"/>
          <p:cNvSpPr/>
          <p:nvPr>
            <p:ph idx="2" type="sldImg"/>
          </p:nvPr>
        </p:nvSpPr>
        <p:spPr>
          <a:xfrm>
            <a:off x="686445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31364ea561e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 Admins / Engineers work through a consistent operational model across all workloads, including those that depend on new frameworks…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While Data Scientists and Data Engineers are able to work through familiar, best-in class frameworks and APIs. 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Critically, we’re looking ahead to frameworks that haven’t even been invented yet!</a:t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9" name="Google Shape;779;g31364ea561e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364ea561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1364ea561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364ea561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364ea56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364ea561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364ea56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364ea561e_0_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</a:rPr>
              <a:t>Then, of course, the plot twist: the rapid rise of </a:t>
            </a:r>
            <a:r>
              <a:rPr lang="en">
                <a:solidFill>
                  <a:srgbClr val="222222"/>
                </a:solidFill>
              </a:rPr>
              <a:t>batch</a:t>
            </a:r>
            <a:r>
              <a:rPr lang="en">
                <a:solidFill>
                  <a:srgbClr val="222222"/>
                </a:solidFill>
              </a:rPr>
              <a:t>, ML, and GenAI. Just like for consumers who are finding new ways to leverage AI, this shift has had a profound impact on the Kubernetes project in multiple dimensions.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364ea56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364ea56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364ea561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364ea561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364ea56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364ea56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364ea561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364ea561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decided to use this pivotal moment as a forcing function to refocus.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D4D4D"/>
                </a:solidFill>
              </a:rPr>
              <a:t>Redefine Kubernetes relationship with hardware </a:t>
            </a:r>
            <a:endParaRPr>
              <a:solidFill>
                <a:srgbClr val="4D4D4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D4D4D"/>
                </a:solidFill>
              </a:rPr>
              <a:t>Evolve from Workload Orchestration to Framework Orchestration</a:t>
            </a:r>
            <a:endParaRPr>
              <a:solidFill>
                <a:srgbClr val="4D4D4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1364ea561e_0_66:notes"/>
          <p:cNvSpPr/>
          <p:nvPr>
            <p:ph idx="2" type="sldImg"/>
          </p:nvPr>
        </p:nvSpPr>
        <p:spPr>
          <a:xfrm>
            <a:off x="398329" y="685488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1364ea56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01: </a:t>
            </a:r>
            <a:r>
              <a:rPr lang="en" sz="1000">
                <a:solidFill>
                  <a:srgbClr val="4D4D4D"/>
                </a:solidFill>
              </a:rPr>
              <a:t>Extended / Long Term Support creates a new challenge, risking customers stuck on older versions.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02: </a:t>
            </a:r>
            <a:r>
              <a:rPr lang="en" sz="1100">
                <a:solidFill>
                  <a:srgbClr val="4D4D4D"/>
                </a:solidFill>
              </a:rPr>
              <a:t>K8s was designed for commodity, broadly available, and roughly uniform CPU compute, but GPUs and TPUs are expensive, sparse, and non-uniform.</a:t>
            </a:r>
            <a:endParaRPr sz="1100">
              <a:solidFill>
                <a:srgbClr val="4D4D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D4D4D"/>
                </a:solidFill>
              </a:rPr>
              <a:t>Simple things must remain simple, while complex things and new workloads become possible. </a:t>
            </a:r>
            <a:endParaRPr sz="1100">
              <a:solidFill>
                <a:srgbClr val="4D4D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03: </a:t>
            </a:r>
            <a:r>
              <a:rPr lang="en" sz="1000">
                <a:solidFill>
                  <a:srgbClr val="4D4D4D"/>
                </a:solidFill>
              </a:rPr>
              <a:t>Evolve Kubernetes from a container &amp; workload orchestrator into a framework orchestrator. 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Multiple, best-in-class frameworks optimized for specialized workloads are enabled at near-native performance, and benefit from a single, consistent governance and operational model.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Batch, ML, and GenAI workloads are run by practitioners in the framework of choice, and benefit from the operational expertise of their platform teams. </a:t>
            </a:r>
            <a:endParaRPr/>
          </a:p>
        </p:txBody>
      </p:sp>
      <p:sp>
        <p:nvSpPr>
          <p:cNvPr id="601" name="Google Shape;601;g31364ea561e_0_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10" name="Google Shape;10;p2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196531" y="4789816"/>
            <a:ext cx="1130875" cy="194219"/>
            <a:chOff x="614120" y="4568626"/>
            <a:chExt cx="1565658" cy="245350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9" name="Google Shape;169;p1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70" name="Google Shape;170;p1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71" name="Google Shape;171;p1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1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" name="Google Shape;177;p1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78" name="Google Shape;178;p1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3" name="Google Shape;183;p11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6" name="Google Shape;186;p1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87" name="Google Shape;187;p1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88" name="Google Shape;188;p1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3" name="Google Shape;193;p1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" name="Google Shape;194;p1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5" name="Google Shape;195;p1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0" name="Google Shape;200;p12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1" name="Google Shape;201;p12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hree images">
  <p:cSld name="CUSTOM_3_1_1_1_1_1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4" name="Google Shape;204;p1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5" name="Google Shape;205;p1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6" name="Google Shape;206;p1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2" name="Google Shape;212;p1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13" name="Google Shape;213;p1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1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1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8" name="Google Shape;218;p13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Hero image">
  <p:cSld name="CUSTOM_3_1_1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3" name="Google Shape;223;p1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29" name="Google Shape;229;p1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0" name="Google Shape;230;p1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1" name="Google Shape;231;p1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1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1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1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1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6" name="Google Shape;236;p14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39" name="Google Shape;239;p1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40" name="Google Shape;240;p1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45" name="Google Shape;245;p1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6" name="Google Shape;246;p1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47" name="Google Shape;247;p1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1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1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1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1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2" name="Google Shape;252;p15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55" name="Google Shape;255;p1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56" name="Google Shape;256;p1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61" name="Google Shape;261;p1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2" name="Google Shape;262;p1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63" name="Google Shape;263;p1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1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1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68" name="Google Shape;268;p16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9" name="Google Shape;269;p16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GCP break">
  <p:cSld name="CUSTOM_3_1_1_1_1_1_1_1_1_1_1_1_3"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72" name="Google Shape;272;p17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273" name="Google Shape;273;p17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274" name="Google Shape;274;p17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7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7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7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7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17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289" name="Google Shape;289;p17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GCP content">
  <p:cSld name="CUSTOM_3_1_1_1_1_1_1_1_1_1_1_1_2_1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18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97" name="Google Shape;297;p18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298" name="Google Shape;298;p18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299" name="Google Shape;299;p18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18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314" name="Google Shape;314;p18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Maps break">
  <p:cSld name="CUSTOM_3_1_1_1_1_1_1_1_1_1_1_1_3_1_2"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321" name="Google Shape;321;p19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322" name="Google Shape;322;p19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323" name="Google Shape;323;p19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19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332" name="Google Shape;332;p19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7" name="Google Shape;347;p20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348" name="Google Shape;348;p20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349" name="Google Shape;349;p20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350" name="Google Shape;350;p20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20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359" name="Google Shape;359;p20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+ photo">
  <p:cSld name="CUSTOM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32" name="Google Shape;32;p3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3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37" name="Google Shape;37;p3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3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374" name="Google Shape;374;p21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375" name="Google Shape;375;p21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376" name="Google Shape;376;p21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" name="Google Shape;392;p21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393" name="Google Shape;393;p21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22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401" name="Google Shape;401;p22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402" name="Google Shape;402;p22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403" name="Google Shape;403;p22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22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420" name="Google Shape;420;p22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427" name="Google Shape;427;p23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428" name="Google Shape;428;p23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4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437" name="Google Shape;437;p24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438" name="Google Shape;438;p24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CUSTOM_4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buNone/>
              <a:defRPr sz="1100"/>
            </a:lvl1pPr>
            <a:lvl2pPr lvl="1">
              <a:buNone/>
              <a:defRPr sz="1100"/>
            </a:lvl2pPr>
            <a:lvl3pPr lvl="2">
              <a:buNone/>
              <a:defRPr sz="1100"/>
            </a:lvl3pPr>
            <a:lvl4pPr lvl="3">
              <a:buNone/>
              <a:defRPr sz="1100"/>
            </a:lvl4pPr>
            <a:lvl5pPr lvl="4">
              <a:buNone/>
              <a:defRPr sz="1100"/>
            </a:lvl5pPr>
            <a:lvl6pPr lvl="5">
              <a:buNone/>
              <a:defRPr sz="1100"/>
            </a:lvl6pPr>
            <a:lvl7pPr lvl="6">
              <a:buNone/>
              <a:defRPr sz="1100"/>
            </a:lvl7pPr>
            <a:lvl8pPr lvl="7">
              <a:buNone/>
              <a:defRPr sz="1100"/>
            </a:lvl8pPr>
            <a:lvl9pPr lvl="8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 Layout 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00"/>
              <a:buFont typeface="Roboto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sz="1400"/>
          </a:p>
        </p:txBody>
      </p:sp>
      <p:pic>
        <p:nvPicPr>
          <p:cNvPr id="449" name="Google Shape;4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747950"/>
            <a:ext cx="866470" cy="15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6" name="Google Shape;456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9" name="Google Shape;45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0" name="Google Shape;46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buNone/>
              <a:defRPr sz="1100"/>
            </a:lvl1pPr>
            <a:lvl2pPr lvl="1">
              <a:buNone/>
              <a:defRPr sz="1100"/>
            </a:lvl2pPr>
            <a:lvl3pPr lvl="2">
              <a:buNone/>
              <a:defRPr sz="1100"/>
            </a:lvl3pPr>
            <a:lvl4pPr lvl="3">
              <a:buNone/>
              <a:defRPr sz="1100"/>
            </a:lvl4pPr>
            <a:lvl5pPr lvl="4">
              <a:buNone/>
              <a:defRPr sz="1100"/>
            </a:lvl5pPr>
            <a:lvl6pPr lvl="5">
              <a:buNone/>
              <a:defRPr sz="1100"/>
            </a:lvl6pPr>
            <a:lvl7pPr lvl="6">
              <a:buNone/>
              <a:defRPr sz="1100"/>
            </a:lvl7pPr>
            <a:lvl8pPr lvl="7">
              <a:buNone/>
              <a:defRPr sz="1100"/>
            </a:lvl8pPr>
            <a:lvl9pPr lvl="8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Text / 1 Column">
  <p:cSld name="CUSTOM_6_2_3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0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463" name="Google Shape;463;p30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464" name="Google Shape;464;p30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465" name="Google Shape;465;p30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30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0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0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9" name="Google Shape;469;p30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470" name="Google Shape;470;p30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471" name="Google Shape;471;p30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472" name="Google Shape;472;p30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30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30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30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30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77" name="Google Shape;477;p30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30"/>
          <p:cNvSpPr txBox="1"/>
          <p:nvPr>
            <p:ph type="title"/>
          </p:nvPr>
        </p:nvSpPr>
        <p:spPr>
          <a:xfrm>
            <a:off x="685800" y="1133400"/>
            <a:ext cx="3048000" cy="18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9" name="Google Shape;479;p30"/>
          <p:cNvSpPr txBox="1"/>
          <p:nvPr>
            <p:ph idx="1" type="body"/>
          </p:nvPr>
        </p:nvSpPr>
        <p:spPr>
          <a:xfrm>
            <a:off x="3733800" y="1209600"/>
            <a:ext cx="4572000" cy="3000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Break">
  <p:cSld name="CUSTOM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46" name="Google Shape;46;p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47" name="Google Shape;47;p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53" name="Google Shape;53;p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" name="Google Shape;54;p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55" name="Google Shape;55;p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Presentation Title - Title and Subtitle_2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/>
          <p:nvPr/>
        </p:nvSpPr>
        <p:spPr>
          <a:xfrm>
            <a:off x="244" y="4172963"/>
            <a:ext cx="9144000" cy="9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 txBox="1"/>
          <p:nvPr>
            <p:ph type="ctrTitle"/>
          </p:nvPr>
        </p:nvSpPr>
        <p:spPr>
          <a:xfrm>
            <a:off x="537909" y="2076413"/>
            <a:ext cx="662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28600" wrap="square" tIns="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b="0" i="0" sz="36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83" name="Google Shape;483;p31"/>
          <p:cNvCxnSpPr/>
          <p:nvPr/>
        </p:nvCxnSpPr>
        <p:spPr>
          <a:xfrm>
            <a:off x="19" y="6791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31"/>
          <p:cNvCxnSpPr/>
          <p:nvPr/>
        </p:nvCxnSpPr>
        <p:spPr>
          <a:xfrm rot="10800000">
            <a:off x="66" y="429758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5" name="Google Shape;485;p31"/>
          <p:cNvGrpSpPr/>
          <p:nvPr/>
        </p:nvGrpSpPr>
        <p:grpSpPr>
          <a:xfrm>
            <a:off x="7931304" y="4274629"/>
            <a:ext cx="821930" cy="26550"/>
            <a:chOff x="10313692" y="5282680"/>
            <a:chExt cx="1095614" cy="35400"/>
          </a:xfrm>
        </p:grpSpPr>
        <p:sp>
          <p:nvSpPr>
            <p:cNvPr id="486" name="Google Shape;486;p31"/>
            <p:cNvSpPr/>
            <p:nvPr/>
          </p:nvSpPr>
          <p:spPr>
            <a:xfrm>
              <a:off x="10581406" y="5282680"/>
              <a:ext cx="277500" cy="35400"/>
            </a:xfrm>
            <a:prstGeom prst="rect">
              <a:avLst/>
            </a:prstGeom>
            <a:solidFill>
              <a:srgbClr val="D844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0858801" y="5282680"/>
              <a:ext cx="275100" cy="35400"/>
            </a:xfrm>
            <a:prstGeom prst="rect">
              <a:avLst/>
            </a:prstGeom>
            <a:solidFill>
              <a:srgbClr val="F4B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133906" y="5282680"/>
              <a:ext cx="275400" cy="35400"/>
            </a:xfrm>
            <a:prstGeom prst="rect">
              <a:avLst/>
            </a:prstGeom>
            <a:solidFill>
              <a:srgbClr val="0F9D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0313692" y="5282680"/>
              <a:ext cx="277500" cy="354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</a:t>
              </a:r>
              <a:endParaRPr sz="1100"/>
            </a:p>
          </p:txBody>
        </p:sp>
      </p:grpSp>
      <p:pic>
        <p:nvPicPr>
          <p:cNvPr id="490" name="Google Shape;4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379" y="4421297"/>
            <a:ext cx="2460599" cy="60296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buNone/>
              <a:defRPr sz="1100"/>
            </a:lvl1pPr>
            <a:lvl2pPr lvl="1">
              <a:buNone/>
              <a:defRPr sz="1100"/>
            </a:lvl2pPr>
            <a:lvl3pPr lvl="2">
              <a:buNone/>
              <a:defRPr sz="1100"/>
            </a:lvl3pPr>
            <a:lvl4pPr lvl="3">
              <a:buNone/>
              <a:defRPr sz="1100"/>
            </a:lvl4pPr>
            <a:lvl5pPr lvl="4">
              <a:buNone/>
              <a:defRPr sz="1100"/>
            </a:lvl5pPr>
            <a:lvl6pPr lvl="5">
              <a:buNone/>
              <a:defRPr sz="1100"/>
            </a:lvl6pPr>
            <a:lvl7pPr lvl="6">
              <a:buNone/>
              <a:defRPr sz="1100"/>
            </a:lvl7pPr>
            <a:lvl8pPr lvl="7">
              <a:buNone/>
              <a:defRPr sz="1100"/>
            </a:lvl8pPr>
            <a:lvl9pPr lvl="8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, subtitle only">
  <p:cSld name="CUSTOM_2_5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"/>
          <p:cNvSpPr txBox="1"/>
          <p:nvPr>
            <p:ph type="title"/>
          </p:nvPr>
        </p:nvSpPr>
        <p:spPr>
          <a:xfrm>
            <a:off x="211344" y="335462"/>
            <a:ext cx="8431800" cy="473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32"/>
          <p:cNvSpPr txBox="1"/>
          <p:nvPr>
            <p:ph idx="1" type="subTitle"/>
          </p:nvPr>
        </p:nvSpPr>
        <p:spPr>
          <a:xfrm>
            <a:off x="112150" y="51759"/>
            <a:ext cx="8291700" cy="3990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497" name="Google Shape;49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_Photo_Blue">
  <p:cSld name="CUSTOM_7_1_1_1_1_1_1_1_1_1_1_1_1_1_1_1_1"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00" name="Google Shape;50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2" name="Google Shape;502;p34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">
  <p:cSld name="CUSTOM_8_2_1_1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5"/>
          <p:cNvSpPr txBox="1"/>
          <p:nvPr>
            <p:ph idx="1" type="subTitle"/>
          </p:nvPr>
        </p:nvSpPr>
        <p:spPr>
          <a:xfrm>
            <a:off x="484534" y="1618488"/>
            <a:ext cx="2661000" cy="3008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3300">
                <a:solidFill>
                  <a:srgbClr val="3C40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508" name="Google Shape;508;p36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9" name="Google Shape;509;p36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510" name="Google Shape;510;p36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36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14" name="Google Shape;514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AndBodyLayoutTwo">
  <p:cSld name="1_titleAndBodyLayoutTwo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"/>
          <p:cNvSpPr txBox="1"/>
          <p:nvPr>
            <p:ph type="title"/>
          </p:nvPr>
        </p:nvSpPr>
        <p:spPr>
          <a:xfrm>
            <a:off x="5029325" y="445025"/>
            <a:ext cx="3813600" cy="572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522" name="Google Shape;522;p38"/>
          <p:cNvSpPr txBox="1"/>
          <p:nvPr>
            <p:ph idx="1" type="body"/>
          </p:nvPr>
        </p:nvSpPr>
        <p:spPr>
          <a:xfrm>
            <a:off x="5029325" y="1928925"/>
            <a:ext cx="3745500" cy="18534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523" name="Google Shape;523;p38"/>
          <p:cNvSpPr/>
          <p:nvPr>
            <p:ph idx="2" type="pic"/>
          </p:nvPr>
        </p:nvSpPr>
        <p:spPr>
          <a:xfrm>
            <a:off x="134600" y="114300"/>
            <a:ext cx="4557600" cy="4905900"/>
          </a:xfrm>
          <a:prstGeom prst="roundRect">
            <a:avLst>
              <a:gd fmla="val 542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Break + image">
  <p:cSld name="CUSTOM_2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62" name="Google Shape;62;p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63" name="Google Shape;63;p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" name="Google Shape;70;p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71" name="Google Shape;71;p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79" name="Google Shape;79;p6"/>
          <p:cNvGrpSpPr/>
          <p:nvPr/>
        </p:nvGrpSpPr>
        <p:grpSpPr>
          <a:xfrm>
            <a:off x="196531" y="4789816"/>
            <a:ext cx="1130875" cy="194219"/>
            <a:chOff x="614120" y="4568626"/>
            <a:chExt cx="1565658" cy="245350"/>
          </a:xfrm>
        </p:grpSpPr>
        <p:grpSp>
          <p:nvGrpSpPr>
            <p:cNvPr id="80" name="Google Shape;80;p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86" name="Google Shape;86;p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7" name="Google Shape;87;p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88" name="Google Shape;88;p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Two columns">
  <p:cSld name="CUSTOM_2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96" name="Google Shape;96;p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97" name="Google Shape;97;p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03" name="Google Shape;103;p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" name="Google Shape;104;p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05" name="Google Shape;105;p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0" name="Google Shape;110;p7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hree columns">
  <p:cSld name="CUSTOM_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3" name="Google Shape;113;p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5" name="Google Shape;115;p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0" name="Google Shape;120;p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" name="Google Shape;121;p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2" name="Google Shape;122;p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7" name="Google Shape;127;p8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8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8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Four columns">
  <p:cSld name="CUSTOM_3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" name="Google Shape;132;p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3" name="Google Shape;133;p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4" name="Google Shape;134;p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0" name="Google Shape;140;p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1" name="Google Shape;141;p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9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8" name="Google Shape;148;p9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9" name="Google Shape;149;p9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Quote">
  <p:cSld name="CUSTOM_3_1_1_1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52" name="Google Shape;152;p1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53" name="Google Shape;153;p1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54" name="Google Shape;154;p1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p1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59" name="Google Shape;159;p1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0" name="Google Shape;160;p1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61" name="Google Shape;161;p1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1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6" name="Google Shape;166;p10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3.png"/><Relationship Id="rId13" Type="http://schemas.openxmlformats.org/officeDocument/2006/relationships/image" Target="../media/image37.png"/><Relationship Id="rId12" Type="http://schemas.openxmlformats.org/officeDocument/2006/relationships/image" Target="../media/image22.png"/><Relationship Id="rId15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/>
          <p:nvPr>
            <p:ph type="title"/>
          </p:nvPr>
        </p:nvSpPr>
        <p:spPr>
          <a:xfrm>
            <a:off x="358425" y="2025038"/>
            <a:ext cx="8721600" cy="2434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D4D4D"/>
                </a:solidFill>
              </a:rPr>
              <a:t>Balancing Innovation &amp; Stability</a:t>
            </a:r>
            <a:endParaRPr b="0" sz="3000">
              <a:solidFill>
                <a:srgbClr val="4D4D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KubeCon NA 2024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</a:rPr>
              <a:t>Jago Macleod </a:t>
            </a:r>
            <a:endParaRPr b="0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</a:rPr>
              <a:t>Engineering Director, GKE &amp; Kubernetes, Google </a:t>
            </a:r>
            <a:endParaRPr b="0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</a:rPr>
              <a:t>@jagosan</a:t>
            </a:r>
            <a:endParaRPr b="0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8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2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Reliability at Scale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7" name="Google Shape;617;p48"/>
          <p:cNvSpPr/>
          <p:nvPr/>
        </p:nvSpPr>
        <p:spPr>
          <a:xfrm rot="6699990">
            <a:off x="55837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56560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9" name="Google Shape;619;p48"/>
          <p:cNvCxnSpPr/>
          <p:nvPr/>
        </p:nvCxnSpPr>
        <p:spPr>
          <a:xfrm>
            <a:off x="59058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0" name="Google Shape;620;p48"/>
          <p:cNvSpPr txBox="1"/>
          <p:nvPr/>
        </p:nvSpPr>
        <p:spPr>
          <a:xfrm>
            <a:off x="55471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8"/>
          <p:cNvSpPr/>
          <p:nvPr/>
        </p:nvSpPr>
        <p:spPr>
          <a:xfrm rot="6699990">
            <a:off x="55075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8"/>
          <p:cNvSpPr/>
          <p:nvPr/>
        </p:nvSpPr>
        <p:spPr>
          <a:xfrm>
            <a:off x="55798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3" name="Google Shape;623;p48"/>
          <p:cNvCxnSpPr/>
          <p:nvPr/>
        </p:nvCxnSpPr>
        <p:spPr>
          <a:xfrm>
            <a:off x="58296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4" name="Google Shape;624;p48"/>
          <p:cNvSpPr txBox="1"/>
          <p:nvPr/>
        </p:nvSpPr>
        <p:spPr>
          <a:xfrm>
            <a:off x="54709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8"/>
          <p:cNvSpPr/>
          <p:nvPr/>
        </p:nvSpPr>
        <p:spPr>
          <a:xfrm>
            <a:off x="3442800" y="989750"/>
            <a:ext cx="5524500" cy="362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6" name="Google Shape;6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924" y="998348"/>
            <a:ext cx="3731558" cy="36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8"/>
          <p:cNvSpPr txBox="1"/>
          <p:nvPr/>
        </p:nvSpPr>
        <p:spPr>
          <a:xfrm>
            <a:off x="417950" y="916525"/>
            <a:ext cx="3519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Pods per node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   Nodes per cluster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       Clusters per region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           Regions per customer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Memory, CPU, Storage, GPU/TPUs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Services, Routes, IPs, ….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Every aspect in every dimension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/>
        </p:nvSpPr>
        <p:spPr>
          <a:xfrm>
            <a:off x="92950" y="856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Pushing the boundaries of scalability in your workloads!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33" name="Google Shape;6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538" y="733175"/>
            <a:ext cx="6962227" cy="39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025" y="885913"/>
            <a:ext cx="698150" cy="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0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 Upgrade Reliability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0" name="Google Shape;640;p50"/>
          <p:cNvSpPr/>
          <p:nvPr/>
        </p:nvSpPr>
        <p:spPr>
          <a:xfrm rot="6699990">
            <a:off x="55837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50"/>
          <p:cNvSpPr/>
          <p:nvPr/>
        </p:nvSpPr>
        <p:spPr>
          <a:xfrm>
            <a:off x="56560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2" name="Google Shape;642;p50"/>
          <p:cNvCxnSpPr/>
          <p:nvPr/>
        </p:nvCxnSpPr>
        <p:spPr>
          <a:xfrm>
            <a:off x="59058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3" name="Google Shape;643;p50"/>
          <p:cNvSpPr txBox="1"/>
          <p:nvPr/>
        </p:nvSpPr>
        <p:spPr>
          <a:xfrm>
            <a:off x="55471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50"/>
          <p:cNvSpPr/>
          <p:nvPr/>
        </p:nvSpPr>
        <p:spPr>
          <a:xfrm rot="6699990">
            <a:off x="55075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50"/>
          <p:cNvSpPr/>
          <p:nvPr/>
        </p:nvSpPr>
        <p:spPr>
          <a:xfrm>
            <a:off x="55798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6" name="Google Shape;646;p50"/>
          <p:cNvCxnSpPr/>
          <p:nvPr/>
        </p:nvCxnSpPr>
        <p:spPr>
          <a:xfrm>
            <a:off x="58296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7" name="Google Shape;647;p50"/>
          <p:cNvSpPr txBox="1"/>
          <p:nvPr/>
        </p:nvSpPr>
        <p:spPr>
          <a:xfrm>
            <a:off x="54709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50"/>
          <p:cNvSpPr/>
          <p:nvPr/>
        </p:nvSpPr>
        <p:spPr>
          <a:xfrm>
            <a:off x="3442800" y="989750"/>
            <a:ext cx="5524500" cy="362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417950" y="916525"/>
            <a:ext cx="3024900" cy="3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Enable all Kubernetes users to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remain on supported versions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of Kubernetes so that they can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benefit from innovation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supporting new workloads.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 have a dedicated talk later today on this topic - please join!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4722039" y="1264080"/>
            <a:ext cx="369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Kubernetes Versions as of Feb 2024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1" name="Google Shape;6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50" y="1772506"/>
            <a:ext cx="4729851" cy="23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1"/>
          <p:cNvSpPr/>
          <p:nvPr/>
        </p:nvSpPr>
        <p:spPr>
          <a:xfrm>
            <a:off x="-2175" y="0"/>
            <a:ext cx="4565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1"/>
          <p:cNvSpPr/>
          <p:nvPr/>
        </p:nvSpPr>
        <p:spPr>
          <a:xfrm>
            <a:off x="776350" y="1766025"/>
            <a:ext cx="2529000" cy="1034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51"/>
          <p:cNvSpPr txBox="1"/>
          <p:nvPr/>
        </p:nvSpPr>
        <p:spPr>
          <a:xfrm>
            <a:off x="-2174" y="1034375"/>
            <a:ext cx="19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D4D4D"/>
                </a:solidFill>
                <a:latin typeface="Google Sans"/>
                <a:ea typeface="Google Sans"/>
                <a:cs typeface="Google Sans"/>
                <a:sym typeface="Google Sans"/>
              </a:rPr>
              <a:t>Before</a:t>
            </a:r>
            <a:endParaRPr b="1" sz="1400">
              <a:solidFill>
                <a:srgbClr val="4D4D4D"/>
              </a:solidFill>
            </a:endParaRPr>
          </a:p>
        </p:txBody>
      </p:sp>
      <p:sp>
        <p:nvSpPr>
          <p:cNvPr id="660" name="Google Shape;660;p51"/>
          <p:cNvSpPr/>
          <p:nvPr/>
        </p:nvSpPr>
        <p:spPr>
          <a:xfrm>
            <a:off x="772975" y="3099075"/>
            <a:ext cx="2529000" cy="974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1"/>
          <p:cNvSpPr txBox="1"/>
          <p:nvPr/>
        </p:nvSpPr>
        <p:spPr>
          <a:xfrm>
            <a:off x="902492" y="3159200"/>
            <a:ext cx="2276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K8s Node</a:t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2" name="Google Shape;6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556" y="1930611"/>
            <a:ext cx="531266" cy="52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201" y="4372125"/>
            <a:ext cx="468000" cy="47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5749" y="4302200"/>
            <a:ext cx="468000" cy="475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51"/>
          <p:cNvCxnSpPr>
            <a:endCxn id="663" idx="0"/>
          </p:cNvCxnSpPr>
          <p:nvPr/>
        </p:nvCxnSpPr>
        <p:spPr>
          <a:xfrm flipH="1" rot="-5400000">
            <a:off x="1166802" y="2665725"/>
            <a:ext cx="2763300" cy="649500"/>
          </a:xfrm>
          <a:prstGeom prst="bentConnector3">
            <a:avLst>
              <a:gd fmla="val 4653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51"/>
          <p:cNvSpPr txBox="1"/>
          <p:nvPr/>
        </p:nvSpPr>
        <p:spPr>
          <a:xfrm>
            <a:off x="776353" y="1689838"/>
            <a:ext cx="161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Kubernetes API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7" name="Google Shape;667;p51"/>
          <p:cNvCxnSpPr>
            <a:endCxn id="664" idx="0"/>
          </p:cNvCxnSpPr>
          <p:nvPr/>
        </p:nvCxnSpPr>
        <p:spPr>
          <a:xfrm flipH="1" rot="-5400000">
            <a:off x="795249" y="2827700"/>
            <a:ext cx="2674200" cy="27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51"/>
          <p:cNvCxnSpPr/>
          <p:nvPr/>
        </p:nvCxnSpPr>
        <p:spPr>
          <a:xfrm>
            <a:off x="4563450" y="43775"/>
            <a:ext cx="17100" cy="51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69" name="Google Shape;66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5219" y="988888"/>
            <a:ext cx="531266" cy="54000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1"/>
          <p:cNvSpPr txBox="1"/>
          <p:nvPr/>
        </p:nvSpPr>
        <p:spPr>
          <a:xfrm>
            <a:off x="1956875" y="4694975"/>
            <a:ext cx="64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Google TPU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51"/>
          <p:cNvSpPr txBox="1"/>
          <p:nvPr/>
        </p:nvSpPr>
        <p:spPr>
          <a:xfrm>
            <a:off x="2528375" y="4771175"/>
            <a:ext cx="6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GPU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ute-Engine_256px.png" id="672" name="Google Shape;672;p51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812327" y="34201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3" name="Google Shape;673;p51"/>
          <p:cNvSpPr txBox="1"/>
          <p:nvPr/>
        </p:nvSpPr>
        <p:spPr>
          <a:xfrm>
            <a:off x="744150" y="3836750"/>
            <a:ext cx="6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51"/>
          <p:cNvPicPr preferRelativeResize="0"/>
          <p:nvPr/>
        </p:nvPicPr>
        <p:blipFill rotWithShape="1">
          <a:blip r:embed="rId8">
            <a:alphaModFix/>
          </a:blip>
          <a:srcRect b="24670" l="17608" r="17962" t="0"/>
          <a:stretch/>
        </p:blipFill>
        <p:spPr>
          <a:xfrm>
            <a:off x="1244550" y="4324851"/>
            <a:ext cx="587174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5" name="Google Shape;675;p51"/>
          <p:cNvCxnSpPr/>
          <p:nvPr/>
        </p:nvCxnSpPr>
        <p:spPr>
          <a:xfrm flipH="1">
            <a:off x="1402350" y="2618550"/>
            <a:ext cx="21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51"/>
          <p:cNvSpPr txBox="1"/>
          <p:nvPr/>
        </p:nvSpPr>
        <p:spPr>
          <a:xfrm>
            <a:off x="1190126" y="4771175"/>
            <a:ext cx="6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Persistent Volume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7" name="Google Shape;677;p51"/>
          <p:cNvCxnSpPr/>
          <p:nvPr/>
        </p:nvCxnSpPr>
        <p:spPr>
          <a:xfrm flipH="1">
            <a:off x="1554650" y="4097975"/>
            <a:ext cx="48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51"/>
          <p:cNvSpPr/>
          <p:nvPr/>
        </p:nvSpPr>
        <p:spPr>
          <a:xfrm>
            <a:off x="5954582" y="1751750"/>
            <a:ext cx="2496300" cy="1034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51"/>
          <p:cNvSpPr txBox="1"/>
          <p:nvPr/>
        </p:nvSpPr>
        <p:spPr>
          <a:xfrm>
            <a:off x="5179426" y="1034375"/>
            <a:ext cx="19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D4D4D"/>
                </a:solidFill>
                <a:latin typeface="Google Sans"/>
                <a:ea typeface="Google Sans"/>
                <a:cs typeface="Google Sans"/>
                <a:sym typeface="Google Sans"/>
              </a:rPr>
              <a:t>After</a:t>
            </a:r>
            <a:endParaRPr b="1" sz="1400">
              <a:solidFill>
                <a:srgbClr val="4D4D4D"/>
              </a:solidFill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5954575" y="3068300"/>
            <a:ext cx="2496300" cy="974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1"/>
          <p:cNvSpPr txBox="1"/>
          <p:nvPr/>
        </p:nvSpPr>
        <p:spPr>
          <a:xfrm>
            <a:off x="6084092" y="3159200"/>
            <a:ext cx="2276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K8s Node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156" y="1930611"/>
            <a:ext cx="531266" cy="52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801" y="4372125"/>
            <a:ext cx="468000" cy="47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7349" y="4302200"/>
            <a:ext cx="468000" cy="47570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1"/>
          <p:cNvSpPr txBox="1"/>
          <p:nvPr/>
        </p:nvSpPr>
        <p:spPr>
          <a:xfrm>
            <a:off x="5955553" y="1689838"/>
            <a:ext cx="161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Kubernetes API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6" name="Google Shape;68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4569" y="968188"/>
            <a:ext cx="531266" cy="54000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1"/>
          <p:cNvSpPr txBox="1"/>
          <p:nvPr/>
        </p:nvSpPr>
        <p:spPr>
          <a:xfrm>
            <a:off x="7138475" y="4694975"/>
            <a:ext cx="64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Google TPU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51"/>
          <p:cNvSpPr txBox="1"/>
          <p:nvPr/>
        </p:nvSpPr>
        <p:spPr>
          <a:xfrm>
            <a:off x="7709975" y="4771175"/>
            <a:ext cx="6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GPU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ute-Engine_256px.png" id="689" name="Google Shape;689;p51"/>
          <p:cNvPicPr preferRelativeResize="0"/>
          <p:nvPr/>
        </p:nvPicPr>
        <p:blipFill rotWithShape="1">
          <a:blip r:embed="rId7">
            <a:alphaModFix/>
          </a:blip>
          <a:srcRect b="5092" l="0" r="0" t="5092"/>
          <a:stretch/>
        </p:blipFill>
        <p:spPr>
          <a:xfrm>
            <a:off x="5993927" y="34201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0" name="Google Shape;690;p51"/>
          <p:cNvSpPr txBox="1"/>
          <p:nvPr/>
        </p:nvSpPr>
        <p:spPr>
          <a:xfrm>
            <a:off x="5925750" y="3836750"/>
            <a:ext cx="6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1" name="Google Shape;691;p51"/>
          <p:cNvPicPr preferRelativeResize="0"/>
          <p:nvPr/>
        </p:nvPicPr>
        <p:blipFill rotWithShape="1">
          <a:blip r:embed="rId8">
            <a:alphaModFix/>
          </a:blip>
          <a:srcRect b="24670" l="17608" r="17962" t="0"/>
          <a:stretch/>
        </p:blipFill>
        <p:spPr>
          <a:xfrm>
            <a:off x="6426150" y="4324851"/>
            <a:ext cx="587174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51"/>
          <p:cNvCxnSpPr>
            <a:stCxn id="678" idx="2"/>
            <a:endCxn id="680" idx="0"/>
          </p:cNvCxnSpPr>
          <p:nvPr/>
        </p:nvCxnSpPr>
        <p:spPr>
          <a:xfrm>
            <a:off x="7202732" y="2786150"/>
            <a:ext cx="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51"/>
          <p:cNvSpPr txBox="1"/>
          <p:nvPr/>
        </p:nvSpPr>
        <p:spPr>
          <a:xfrm>
            <a:off x="6371726" y="4771175"/>
            <a:ext cx="6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Persistent Volume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4" name="Google Shape;694;p51"/>
          <p:cNvCxnSpPr/>
          <p:nvPr/>
        </p:nvCxnSpPr>
        <p:spPr>
          <a:xfrm flipH="1">
            <a:off x="6736250" y="4097975"/>
            <a:ext cx="48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51"/>
          <p:cNvCxnSpPr/>
          <p:nvPr/>
        </p:nvCxnSpPr>
        <p:spPr>
          <a:xfrm flipH="1">
            <a:off x="7441100" y="4097975"/>
            <a:ext cx="48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51"/>
          <p:cNvCxnSpPr/>
          <p:nvPr/>
        </p:nvCxnSpPr>
        <p:spPr>
          <a:xfrm flipH="1">
            <a:off x="8031650" y="4097975"/>
            <a:ext cx="48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51"/>
          <p:cNvCxnSpPr/>
          <p:nvPr/>
        </p:nvCxnSpPr>
        <p:spPr>
          <a:xfrm flipH="1">
            <a:off x="7200325" y="1514275"/>
            <a:ext cx="48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51"/>
          <p:cNvSpPr txBox="1"/>
          <p:nvPr/>
        </p:nvSpPr>
        <p:spPr>
          <a:xfrm>
            <a:off x="457200" y="304800"/>
            <a:ext cx="858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b="1" lang="en" sz="26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: Redefine Kubernetes </a:t>
            </a:r>
            <a:r>
              <a:rPr b="1" lang="en" sz="26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Relationship with Hardware</a:t>
            </a:r>
            <a:endParaRPr b="1" sz="2600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4066537" y="2413800"/>
            <a:ext cx="1037700" cy="103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51"/>
          <p:cNvSpPr/>
          <p:nvPr/>
        </p:nvSpPr>
        <p:spPr>
          <a:xfrm rot="5400000">
            <a:off x="4361051" y="2701856"/>
            <a:ext cx="623100" cy="425100"/>
          </a:xfrm>
          <a:prstGeom prst="triangle">
            <a:avLst>
              <a:gd fmla="val 50000" name="adj"/>
            </a:avLst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2"/>
          <p:cNvSpPr/>
          <p:nvPr/>
        </p:nvSpPr>
        <p:spPr>
          <a:xfrm>
            <a:off x="1931888" y="3556275"/>
            <a:ext cx="890700" cy="1460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2"/>
          <p:cNvSpPr/>
          <p:nvPr/>
        </p:nvSpPr>
        <p:spPr>
          <a:xfrm>
            <a:off x="2872675" y="3556275"/>
            <a:ext cx="976500" cy="1460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2"/>
          <p:cNvSpPr/>
          <p:nvPr/>
        </p:nvSpPr>
        <p:spPr>
          <a:xfrm>
            <a:off x="6450" y="0"/>
            <a:ext cx="457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2"/>
          <p:cNvSpPr/>
          <p:nvPr/>
        </p:nvSpPr>
        <p:spPr>
          <a:xfrm>
            <a:off x="895075" y="3652967"/>
            <a:ext cx="1030200" cy="1210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2"/>
          <p:cNvSpPr/>
          <p:nvPr/>
        </p:nvSpPr>
        <p:spPr>
          <a:xfrm>
            <a:off x="2000599" y="2208950"/>
            <a:ext cx="843300" cy="103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52"/>
          <p:cNvSpPr/>
          <p:nvPr/>
        </p:nvSpPr>
        <p:spPr>
          <a:xfrm>
            <a:off x="2919395" y="2208950"/>
            <a:ext cx="843300" cy="103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2" name="Google Shape;7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16" y="2557466"/>
            <a:ext cx="531266" cy="49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378" y="1091300"/>
            <a:ext cx="531266" cy="5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2"/>
          <p:cNvSpPr/>
          <p:nvPr/>
        </p:nvSpPr>
        <p:spPr>
          <a:xfrm>
            <a:off x="876085" y="2208950"/>
            <a:ext cx="1049100" cy="1034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52"/>
          <p:cNvSpPr txBox="1"/>
          <p:nvPr/>
        </p:nvSpPr>
        <p:spPr>
          <a:xfrm>
            <a:off x="896106" y="2189900"/>
            <a:ext cx="10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- General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52"/>
          <p:cNvSpPr txBox="1"/>
          <p:nvPr/>
        </p:nvSpPr>
        <p:spPr>
          <a:xfrm>
            <a:off x="1945652" y="2189900"/>
            <a:ext cx="9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- Specialized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" name="Google Shape;71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887" y="1089489"/>
            <a:ext cx="525364" cy="53400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2"/>
          <p:cNvSpPr txBox="1"/>
          <p:nvPr/>
        </p:nvSpPr>
        <p:spPr>
          <a:xfrm>
            <a:off x="2864005" y="2189900"/>
            <a:ext cx="9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- Specialized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9" name="Google Shape;71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908" y="2566074"/>
            <a:ext cx="531267" cy="52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8719" y="1086488"/>
            <a:ext cx="531266" cy="54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52"/>
          <p:cNvCxnSpPr>
            <a:endCxn id="715" idx="0"/>
          </p:cNvCxnSpPr>
          <p:nvPr/>
        </p:nvCxnSpPr>
        <p:spPr>
          <a:xfrm>
            <a:off x="1420656" y="1675700"/>
            <a:ext cx="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52"/>
          <p:cNvCxnSpPr/>
          <p:nvPr/>
        </p:nvCxnSpPr>
        <p:spPr>
          <a:xfrm>
            <a:off x="2413905" y="1780400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52"/>
          <p:cNvCxnSpPr/>
          <p:nvPr/>
        </p:nvCxnSpPr>
        <p:spPr>
          <a:xfrm>
            <a:off x="3282279" y="1751825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4" name="Google Shape;724;p52"/>
          <p:cNvPicPr preferRelativeResize="0"/>
          <p:nvPr/>
        </p:nvPicPr>
        <p:blipFill rotWithShape="1">
          <a:blip r:embed="rId8">
            <a:alphaModFix/>
          </a:blip>
          <a:srcRect b="0" l="-7385" r="10212" t="0"/>
          <a:stretch/>
        </p:blipFill>
        <p:spPr>
          <a:xfrm>
            <a:off x="2881173" y="2503500"/>
            <a:ext cx="848255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2"/>
          <p:cNvSpPr/>
          <p:nvPr/>
        </p:nvSpPr>
        <p:spPr>
          <a:xfrm>
            <a:off x="2005700" y="3629075"/>
            <a:ext cx="843300" cy="1210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6" name="Google Shape;726;p52"/>
          <p:cNvCxnSpPr>
            <a:endCxn id="716" idx="0"/>
          </p:cNvCxnSpPr>
          <p:nvPr/>
        </p:nvCxnSpPr>
        <p:spPr>
          <a:xfrm>
            <a:off x="1590302" y="1826900"/>
            <a:ext cx="82410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27" name="Google Shape;727;p52"/>
          <p:cNvSpPr txBox="1"/>
          <p:nvPr/>
        </p:nvSpPr>
        <p:spPr>
          <a:xfrm>
            <a:off x="1776196" y="1383750"/>
            <a:ext cx="18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8" name="Google Shape;728;p52"/>
          <p:cNvCxnSpPr>
            <a:stCxn id="727" idx="1"/>
            <a:endCxn id="718" idx="0"/>
          </p:cNvCxnSpPr>
          <p:nvPr/>
        </p:nvCxnSpPr>
        <p:spPr>
          <a:xfrm>
            <a:off x="1776196" y="1560750"/>
            <a:ext cx="1556700" cy="6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29" name="Google Shape;729;p52"/>
          <p:cNvSpPr txBox="1"/>
          <p:nvPr/>
        </p:nvSpPr>
        <p:spPr>
          <a:xfrm>
            <a:off x="1522906" y="1618700"/>
            <a:ext cx="41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??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0" name="Google Shape;730;p52"/>
          <p:cNvCxnSpPr/>
          <p:nvPr/>
        </p:nvCxnSpPr>
        <p:spPr>
          <a:xfrm>
            <a:off x="4563450" y="43775"/>
            <a:ext cx="17100" cy="51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1" name="Google Shape;731;p52"/>
          <p:cNvSpPr/>
          <p:nvPr/>
        </p:nvSpPr>
        <p:spPr>
          <a:xfrm>
            <a:off x="2929425" y="3629075"/>
            <a:ext cx="843300" cy="1210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2" name="Google Shape;732;p52"/>
          <p:cNvCxnSpPr/>
          <p:nvPr/>
        </p:nvCxnSpPr>
        <p:spPr>
          <a:xfrm>
            <a:off x="9122417" y="-8700"/>
            <a:ext cx="22200" cy="51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52"/>
          <p:cNvCxnSpPr>
            <a:stCxn id="714" idx="2"/>
          </p:cNvCxnSpPr>
          <p:nvPr/>
        </p:nvCxnSpPr>
        <p:spPr>
          <a:xfrm flipH="1">
            <a:off x="1393435" y="3243350"/>
            <a:ext cx="72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52"/>
          <p:cNvSpPr txBox="1"/>
          <p:nvPr/>
        </p:nvSpPr>
        <p:spPr>
          <a:xfrm>
            <a:off x="978701" y="3692600"/>
            <a:ext cx="271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Infrastructure: Segmented &amp; Siloed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ute-Engine_256px.png" id="735" name="Google Shape;735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936152" y="39430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36" name="Google Shape;736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1088552" y="40954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37" name="Google Shape;737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1317152" y="40192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38" name="Google Shape;738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1955327" y="39430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39" name="Google Shape;739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2336327" y="40192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40" name="Google Shape;740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2993552" y="40192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41" name="Google Shape;741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3222152" y="39430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2" name="Google Shape;742;p52"/>
          <p:cNvSpPr/>
          <p:nvPr/>
        </p:nvSpPr>
        <p:spPr>
          <a:xfrm>
            <a:off x="5448056" y="2132750"/>
            <a:ext cx="2973000" cy="1034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3" name="Google Shape;743;p52"/>
          <p:cNvCxnSpPr/>
          <p:nvPr/>
        </p:nvCxnSpPr>
        <p:spPr>
          <a:xfrm>
            <a:off x="2413905" y="3304400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52"/>
          <p:cNvCxnSpPr/>
          <p:nvPr/>
        </p:nvCxnSpPr>
        <p:spPr>
          <a:xfrm>
            <a:off x="3282279" y="3275825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52"/>
          <p:cNvSpPr/>
          <p:nvPr/>
        </p:nvSpPr>
        <p:spPr>
          <a:xfrm>
            <a:off x="5467075" y="3576775"/>
            <a:ext cx="2973000" cy="1210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2"/>
          <p:cNvSpPr/>
          <p:nvPr/>
        </p:nvSpPr>
        <p:spPr>
          <a:xfrm>
            <a:off x="6572600" y="2219400"/>
            <a:ext cx="843300" cy="87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52"/>
          <p:cNvSpPr/>
          <p:nvPr/>
        </p:nvSpPr>
        <p:spPr>
          <a:xfrm>
            <a:off x="7491399" y="2219400"/>
            <a:ext cx="843300" cy="87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8" name="Google Shape;7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716" y="2481266"/>
            <a:ext cx="531266" cy="49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378" y="1015100"/>
            <a:ext cx="531266" cy="5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2"/>
          <p:cNvSpPr txBox="1"/>
          <p:nvPr/>
        </p:nvSpPr>
        <p:spPr>
          <a:xfrm>
            <a:off x="5468106" y="2113700"/>
            <a:ext cx="10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- General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52"/>
          <p:cNvSpPr txBox="1"/>
          <p:nvPr/>
        </p:nvSpPr>
        <p:spPr>
          <a:xfrm>
            <a:off x="6517652" y="2170850"/>
            <a:ext cx="9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- Specialized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2" name="Google Shape;75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887" y="1013289"/>
            <a:ext cx="525364" cy="53400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2"/>
          <p:cNvSpPr txBox="1"/>
          <p:nvPr/>
        </p:nvSpPr>
        <p:spPr>
          <a:xfrm>
            <a:off x="7436005" y="2180375"/>
            <a:ext cx="9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- Specialized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4" name="Google Shape;7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9908" y="2489874"/>
            <a:ext cx="531267" cy="52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719" y="1010288"/>
            <a:ext cx="531266" cy="54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52"/>
          <p:cNvCxnSpPr>
            <a:endCxn id="750" idx="0"/>
          </p:cNvCxnSpPr>
          <p:nvPr/>
        </p:nvCxnSpPr>
        <p:spPr>
          <a:xfrm>
            <a:off x="5992656" y="1599500"/>
            <a:ext cx="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52"/>
          <p:cNvCxnSpPr/>
          <p:nvPr/>
        </p:nvCxnSpPr>
        <p:spPr>
          <a:xfrm>
            <a:off x="6985905" y="1704200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52"/>
          <p:cNvCxnSpPr/>
          <p:nvPr/>
        </p:nvCxnSpPr>
        <p:spPr>
          <a:xfrm>
            <a:off x="7854279" y="1675625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9" name="Google Shape;759;p52"/>
          <p:cNvPicPr preferRelativeResize="0"/>
          <p:nvPr/>
        </p:nvPicPr>
        <p:blipFill rotWithShape="1">
          <a:blip r:embed="rId8">
            <a:alphaModFix/>
          </a:blip>
          <a:srcRect b="0" l="-7385" r="10212" t="0"/>
          <a:stretch/>
        </p:blipFill>
        <p:spPr>
          <a:xfrm>
            <a:off x="7453173" y="2427300"/>
            <a:ext cx="848255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2"/>
          <p:cNvSpPr txBox="1"/>
          <p:nvPr/>
        </p:nvSpPr>
        <p:spPr>
          <a:xfrm>
            <a:off x="5550701" y="3616400"/>
            <a:ext cx="271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Infrastructure: Consistent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ute-Engine_256px.png" id="761" name="Google Shape;761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5508152" y="38668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62" name="Google Shape;762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5660552" y="40192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63" name="Google Shape;763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5889152" y="39430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64" name="Google Shape;764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527327" y="38668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65" name="Google Shape;765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6908327" y="39430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66" name="Google Shape;766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7565552" y="39430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767" name="Google Shape;767;p52"/>
          <p:cNvPicPr preferRelativeResize="0"/>
          <p:nvPr/>
        </p:nvPicPr>
        <p:blipFill rotWithShape="1">
          <a:blip r:embed="rId9">
            <a:alphaModFix/>
          </a:blip>
          <a:srcRect b="5092" l="0" r="0" t="5092"/>
          <a:stretch/>
        </p:blipFill>
        <p:spPr>
          <a:xfrm>
            <a:off x="7794152" y="3866899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68" name="Google Shape;768;p52"/>
          <p:cNvCxnSpPr/>
          <p:nvPr/>
        </p:nvCxnSpPr>
        <p:spPr>
          <a:xfrm>
            <a:off x="6985905" y="3152000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52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b="1" lang="en" sz="2600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: Framework Orchestration</a:t>
            </a:r>
            <a:endParaRPr b="1" sz="2600">
              <a:solidFill>
                <a:srgbClr val="FBBC0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70" name="Google Shape;770;p52"/>
          <p:cNvCxnSpPr>
            <a:endCxn id="734" idx="0"/>
          </p:cNvCxnSpPr>
          <p:nvPr/>
        </p:nvCxnSpPr>
        <p:spPr>
          <a:xfrm>
            <a:off x="1684601" y="3342800"/>
            <a:ext cx="6495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1671325" y="3235325"/>
            <a:ext cx="14907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72" name="Google Shape;772;p52"/>
          <p:cNvSpPr/>
          <p:nvPr/>
        </p:nvSpPr>
        <p:spPr>
          <a:xfrm>
            <a:off x="4066537" y="2413800"/>
            <a:ext cx="1037700" cy="103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52"/>
          <p:cNvSpPr/>
          <p:nvPr/>
        </p:nvSpPr>
        <p:spPr>
          <a:xfrm rot="5400000">
            <a:off x="4361051" y="2701856"/>
            <a:ext cx="623100" cy="425100"/>
          </a:xfrm>
          <a:prstGeom prst="triangle">
            <a:avLst>
              <a:gd fmla="val 50000" name="adj"/>
            </a:avLst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-535574" y="805775"/>
            <a:ext cx="19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D4D4D"/>
                </a:solidFill>
                <a:latin typeface="Google Sans"/>
                <a:ea typeface="Google Sans"/>
                <a:cs typeface="Google Sans"/>
                <a:sym typeface="Google Sans"/>
              </a:rPr>
              <a:t>Before</a:t>
            </a:r>
            <a:endParaRPr b="1" sz="1400">
              <a:solidFill>
                <a:srgbClr val="4D4D4D"/>
              </a:solidFill>
            </a:endParaRPr>
          </a:p>
        </p:txBody>
      </p:sp>
      <p:sp>
        <p:nvSpPr>
          <p:cNvPr id="775" name="Google Shape;775;p52"/>
          <p:cNvSpPr txBox="1"/>
          <p:nvPr/>
        </p:nvSpPr>
        <p:spPr>
          <a:xfrm>
            <a:off x="4341226" y="805775"/>
            <a:ext cx="19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D4D4D"/>
                </a:solidFill>
                <a:latin typeface="Google Sans"/>
                <a:ea typeface="Google Sans"/>
                <a:cs typeface="Google Sans"/>
                <a:sym typeface="Google Sans"/>
              </a:rPr>
              <a:t>After</a:t>
            </a:r>
            <a:endParaRPr b="1" sz="1400">
              <a:solidFill>
                <a:srgbClr val="4D4D4D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3"/>
          <p:cNvSpPr/>
          <p:nvPr/>
        </p:nvSpPr>
        <p:spPr>
          <a:xfrm>
            <a:off x="930600" y="3013350"/>
            <a:ext cx="7282800" cy="1034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>
            <a:off x="930602" y="1797775"/>
            <a:ext cx="7282800" cy="1034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3"/>
          <p:cNvSpPr/>
          <p:nvPr/>
        </p:nvSpPr>
        <p:spPr>
          <a:xfrm>
            <a:off x="4397540" y="1854575"/>
            <a:ext cx="754200" cy="80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53"/>
          <p:cNvSpPr/>
          <p:nvPr/>
        </p:nvSpPr>
        <p:spPr>
          <a:xfrm>
            <a:off x="5479909" y="1862425"/>
            <a:ext cx="766500" cy="80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5" name="Google Shape;785;p53"/>
          <p:cNvPicPr preferRelativeResize="0"/>
          <p:nvPr/>
        </p:nvPicPr>
        <p:blipFill rotWithShape="1">
          <a:blip r:embed="rId3">
            <a:alphaModFix/>
          </a:blip>
          <a:srcRect b="0" l="8206" r="7887" t="0"/>
          <a:stretch/>
        </p:blipFill>
        <p:spPr>
          <a:xfrm>
            <a:off x="5479900" y="2043200"/>
            <a:ext cx="720725" cy="4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635" y="1909387"/>
            <a:ext cx="478935" cy="4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971" y="2025363"/>
            <a:ext cx="720725" cy="71336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3"/>
          <p:cNvSpPr txBox="1"/>
          <p:nvPr/>
        </p:nvSpPr>
        <p:spPr>
          <a:xfrm>
            <a:off x="1007152" y="1725388"/>
            <a:ext cx="10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API - General</a:t>
            </a:r>
            <a:endParaRPr b="1" sz="9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9" name="Google Shape;78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978" y="1042775"/>
            <a:ext cx="531266" cy="5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9562" y="1040964"/>
            <a:ext cx="525364" cy="53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8319" y="1037963"/>
            <a:ext cx="531266" cy="540008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3"/>
          <p:cNvSpPr/>
          <p:nvPr/>
        </p:nvSpPr>
        <p:spPr>
          <a:xfrm>
            <a:off x="3315202" y="1862438"/>
            <a:ext cx="754200" cy="80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Kubeflow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3" name="Google Shape;793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52838" y="1900463"/>
            <a:ext cx="478950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1342" y="4242175"/>
            <a:ext cx="348282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3425" y="4266475"/>
            <a:ext cx="305400" cy="3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_256px.png" id="796" name="Google Shape;796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60507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loud-Storage_256px.png" id="797" name="Google Shape;797;p53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6141777" y="4262737"/>
            <a:ext cx="3483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istent-Disk_256px.png" id="798" name="Google Shape;798;p53"/>
          <p:cNvPicPr preferRelativeResize="0"/>
          <p:nvPr/>
        </p:nvPicPr>
        <p:blipFill rotWithShape="1">
          <a:blip r:embed="rId14">
            <a:alphaModFix/>
          </a:blip>
          <a:srcRect b="5092" l="0" r="0" t="5092"/>
          <a:stretch/>
        </p:blipFill>
        <p:spPr>
          <a:xfrm>
            <a:off x="6662598" y="4262735"/>
            <a:ext cx="3483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_256px.png" id="799" name="Google Shape;799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6431727" y="33239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00" name="Google Shape;800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67365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01" name="Google Shape;801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7041327" y="33239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02" name="Google Shape;802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73461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9142" y="4242175"/>
            <a:ext cx="348282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1225" y="4266475"/>
            <a:ext cx="305400" cy="3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_256px.png" id="805" name="Google Shape;805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36885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loud-Storage_256px.png" id="806" name="Google Shape;806;p53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3779577" y="4262737"/>
            <a:ext cx="3483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istent-Disk_256px.png" id="807" name="Google Shape;807;p53"/>
          <p:cNvPicPr preferRelativeResize="0"/>
          <p:nvPr/>
        </p:nvPicPr>
        <p:blipFill rotWithShape="1">
          <a:blip r:embed="rId14">
            <a:alphaModFix/>
          </a:blip>
          <a:srcRect b="5092" l="0" r="0" t="5092"/>
          <a:stretch/>
        </p:blipFill>
        <p:spPr>
          <a:xfrm>
            <a:off x="4300398" y="4262735"/>
            <a:ext cx="3483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_256px.png" id="808" name="Google Shape;808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4069527" y="33239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09" name="Google Shape;809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43743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10" name="Google Shape;810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4679127" y="33239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11" name="Google Shape;811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49839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2" name="Google Shape;812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84542" y="4242175"/>
            <a:ext cx="348282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6625" y="4266475"/>
            <a:ext cx="305400" cy="3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_256px.png" id="814" name="Google Shape;814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11739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loud-Storage_256px.png" id="815" name="Google Shape;815;p53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1264977" y="4262737"/>
            <a:ext cx="3483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istent-Disk_256px.png" id="816" name="Google Shape;816;p53"/>
          <p:cNvPicPr preferRelativeResize="0"/>
          <p:nvPr/>
        </p:nvPicPr>
        <p:blipFill rotWithShape="1">
          <a:blip r:embed="rId14">
            <a:alphaModFix/>
          </a:blip>
          <a:srcRect b="5092" l="0" r="0" t="5092"/>
          <a:stretch/>
        </p:blipFill>
        <p:spPr>
          <a:xfrm>
            <a:off x="1785798" y="4262735"/>
            <a:ext cx="3483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_256px.png" id="817" name="Google Shape;817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1554927" y="33239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18" name="Google Shape;818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18597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19" name="Google Shape;819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2164527" y="33239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pute-Engine_256px.png" id="820" name="Google Shape;820;p53"/>
          <p:cNvPicPr preferRelativeResize="0"/>
          <p:nvPr/>
        </p:nvPicPr>
        <p:blipFill rotWithShape="1">
          <a:blip r:embed="rId12">
            <a:alphaModFix/>
          </a:blip>
          <a:srcRect b="5092" l="0" r="0" t="5092"/>
          <a:stretch/>
        </p:blipFill>
        <p:spPr>
          <a:xfrm>
            <a:off x="2469327" y="3247774"/>
            <a:ext cx="530400" cy="4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1" name="Google Shape;821;p53"/>
          <p:cNvSpPr/>
          <p:nvPr/>
        </p:nvSpPr>
        <p:spPr>
          <a:xfrm>
            <a:off x="2232840" y="1858288"/>
            <a:ext cx="754200" cy="80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Kueue</a:t>
            </a:r>
            <a:endParaRPr b="1" sz="8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2" name="Google Shape;822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70472" y="1862438"/>
            <a:ext cx="478950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3"/>
          <p:cNvSpPr/>
          <p:nvPr/>
        </p:nvSpPr>
        <p:spPr>
          <a:xfrm>
            <a:off x="7043334" y="1862425"/>
            <a:ext cx="766500" cy="80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53"/>
          <p:cNvSpPr txBox="1"/>
          <p:nvPr/>
        </p:nvSpPr>
        <p:spPr>
          <a:xfrm>
            <a:off x="6461825" y="2087363"/>
            <a:ext cx="38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b="1" sz="23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53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Consistent Consumption &amp; Operational Model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37" y="1075075"/>
            <a:ext cx="3394425" cy="32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4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Overlapping, stacking, </a:t>
            </a: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… of a lifetime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2" name="Google Shape;832;p54"/>
          <p:cNvSpPr txBox="1"/>
          <p:nvPr/>
        </p:nvSpPr>
        <p:spPr>
          <a:xfrm>
            <a:off x="417950" y="916525"/>
            <a:ext cx="3434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There is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so much to be proud of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in what we have accomplished together.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Now we’re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Doubling Down on K8s 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Innovate 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to meet the needs of the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next Trillion Core Hours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While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simultaneously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Improving stability.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476550" y="4602150"/>
            <a:ext cx="763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We can’t wait to invent the future together. </a:t>
            </a:r>
            <a:endParaRPr b="1" sz="1700"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Expected Kubernetes / container adoption curve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417950" y="916525"/>
            <a:ext cx="2967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Kubernetes was following a standard innovation adoption curve.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K8s crossed the chasm circa 2018, and has since moved well into the pragmatists / early majority.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Starting to penetrate into the conservatives / late majority.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So far so good… 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432" y="1014984"/>
            <a:ext cx="5495545" cy="359042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0"/>
          <p:cNvSpPr/>
          <p:nvPr/>
        </p:nvSpPr>
        <p:spPr>
          <a:xfrm rot="6699990">
            <a:off x="55075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55798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8" name="Google Shape;538;p40"/>
          <p:cNvCxnSpPr/>
          <p:nvPr/>
        </p:nvCxnSpPr>
        <p:spPr>
          <a:xfrm>
            <a:off x="58296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9" name="Google Shape;539;p40"/>
          <p:cNvSpPr txBox="1"/>
          <p:nvPr/>
        </p:nvSpPr>
        <p:spPr>
          <a:xfrm>
            <a:off x="54709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219" y="1014975"/>
            <a:ext cx="5486757" cy="35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1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Expected Kubernetes / container </a:t>
            </a: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consumption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curve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417950" y="916525"/>
            <a:ext cx="2967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Critically, the consumption curve is dramatically different from the adoption curve.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Those ‘late majority’ and ‘laggards’ have some pretty big workloads.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And the laggards are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workloads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, not people or companies. There are extremely sophisticated companies with lagging teams or workloads for legitimate reasons.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Again, </a:t>
            </a: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so far so good…  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1"/>
          <p:cNvSpPr/>
          <p:nvPr/>
        </p:nvSpPr>
        <p:spPr>
          <a:xfrm rot="6699990">
            <a:off x="55075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41"/>
          <p:cNvSpPr/>
          <p:nvPr/>
        </p:nvSpPr>
        <p:spPr>
          <a:xfrm>
            <a:off x="55798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9" name="Google Shape;549;p41"/>
          <p:cNvCxnSpPr/>
          <p:nvPr/>
        </p:nvCxnSpPr>
        <p:spPr>
          <a:xfrm>
            <a:off x="58296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50" name="Google Shape;550;p41"/>
          <p:cNvSpPr txBox="1"/>
          <p:nvPr/>
        </p:nvSpPr>
        <p:spPr>
          <a:xfrm>
            <a:off x="54709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type="title"/>
          </p:nvPr>
        </p:nvSpPr>
        <p:spPr>
          <a:xfrm>
            <a:off x="4953125" y="445025"/>
            <a:ext cx="3813600" cy="572700"/>
          </a:xfrm>
          <a:prstGeom prst="rect">
            <a:avLst/>
          </a:prstGeom>
        </p:spPr>
        <p:txBody>
          <a:bodyPr anchorCtr="0" anchor="ctr" bIns="0" lIns="0" spcFirstLastPara="1" rIns="2286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But…  Plot Twist!!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42"/>
          <p:cNvSpPr txBox="1"/>
          <p:nvPr>
            <p:ph idx="1" type="body"/>
          </p:nvPr>
        </p:nvSpPr>
        <p:spPr>
          <a:xfrm>
            <a:off x="4953125" y="1017725"/>
            <a:ext cx="4191000" cy="40026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Batch, ML, and GenAI workloads ignited sudden exponential growth in compute consumption via Kubernetes clusters.  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Expansion to Telco, Retail Edge accelerates growth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Catastrophic Success… </a:t>
            </a:r>
            <a:endParaRPr b="1"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			… or just Catastrophe?</a:t>
            </a:r>
            <a:endParaRPr b="1"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6" name="Google Shape;556;p4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0" y="114300"/>
            <a:ext cx="4557600" cy="4905900"/>
          </a:xfrm>
          <a:prstGeom prst="roundRect">
            <a:avLst>
              <a:gd fmla="val 5420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225" y="1014970"/>
            <a:ext cx="5495545" cy="359958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3"/>
          <p:cNvSpPr/>
          <p:nvPr/>
        </p:nvSpPr>
        <p:spPr>
          <a:xfrm rot="6699990">
            <a:off x="55075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55798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4" name="Google Shape;564;p43"/>
          <p:cNvCxnSpPr/>
          <p:nvPr/>
        </p:nvCxnSpPr>
        <p:spPr>
          <a:xfrm>
            <a:off x="58296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5" name="Google Shape;565;p43"/>
          <p:cNvSpPr txBox="1"/>
          <p:nvPr/>
        </p:nvSpPr>
        <p:spPr>
          <a:xfrm>
            <a:off x="54709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Overlapping, </a:t>
            </a: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stacking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, adoption curves… 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7" name="Google Shape;567;p43"/>
          <p:cNvSpPr txBox="1"/>
          <p:nvPr/>
        </p:nvSpPr>
        <p:spPr>
          <a:xfrm>
            <a:off x="417950" y="916525"/>
            <a:ext cx="2967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Instead of a single adoption curve, there are now multiple, overlapping adoption curves going on.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Containers and Kubernetes are still on the upswing, but in the ‘maturing’ phase.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 AI/ML adoption curve is </a:t>
            </a:r>
            <a:r>
              <a:rPr i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significantly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steeper, and includes new use cases that break many assumptions.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This should be interesting! </a:t>
            </a:r>
            <a:endParaRPr i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432" y="1012350"/>
            <a:ext cx="5494571" cy="35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Overlapping, </a:t>
            </a: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stacking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, adoption curves… 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4" name="Google Shape;574;p44"/>
          <p:cNvSpPr txBox="1"/>
          <p:nvPr/>
        </p:nvSpPr>
        <p:spPr>
          <a:xfrm>
            <a:off x="417950" y="916525"/>
            <a:ext cx="2967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Remember that accelerating consumption curve we discussed earlier?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Looks kind of quadratic?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Overlapping, stacking, </a:t>
            </a: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consumption</a:t>
            </a: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curves!</a:t>
            </a:r>
            <a:endParaRPr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0" name="Google Shape;580;p45"/>
          <p:cNvSpPr/>
          <p:nvPr/>
        </p:nvSpPr>
        <p:spPr>
          <a:xfrm rot="6699990">
            <a:off x="55837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56560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2" name="Google Shape;582;p45"/>
          <p:cNvCxnSpPr/>
          <p:nvPr/>
        </p:nvCxnSpPr>
        <p:spPr>
          <a:xfrm>
            <a:off x="59058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3" name="Google Shape;583;p45"/>
          <p:cNvSpPr txBox="1"/>
          <p:nvPr/>
        </p:nvSpPr>
        <p:spPr>
          <a:xfrm>
            <a:off x="55471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923" y="1012350"/>
            <a:ext cx="5495545" cy="35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5"/>
          <p:cNvSpPr txBox="1"/>
          <p:nvPr/>
        </p:nvSpPr>
        <p:spPr>
          <a:xfrm>
            <a:off x="417950" y="916525"/>
            <a:ext cx="2967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It just went exponential. </a:t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focus attention &amp; energy to move from the anticipated curve to the observed consumption curve. </a:t>
            </a:r>
            <a:endParaRPr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5"/>
          <p:cNvSpPr/>
          <p:nvPr/>
        </p:nvSpPr>
        <p:spPr>
          <a:xfrm rot="6699990">
            <a:off x="5507516" y="2393709"/>
            <a:ext cx="402217" cy="41895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5579850" y="2475150"/>
            <a:ext cx="270000" cy="2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8" name="Google Shape;588;p45"/>
          <p:cNvCxnSpPr/>
          <p:nvPr/>
        </p:nvCxnSpPr>
        <p:spPr>
          <a:xfrm>
            <a:off x="5829675" y="2870488"/>
            <a:ext cx="0" cy="165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9" name="Google Shape;589;p45"/>
          <p:cNvSpPr txBox="1"/>
          <p:nvPr/>
        </p:nvSpPr>
        <p:spPr>
          <a:xfrm>
            <a:off x="5470957" y="2410771"/>
            <a:ext cx="4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are</a:t>
            </a: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/>
          <p:nvPr/>
        </p:nvSpPr>
        <p:spPr>
          <a:xfrm>
            <a:off x="520925" y="968950"/>
            <a:ext cx="8229600" cy="97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762000" y="1126800"/>
            <a:ext cx="7620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4D4D4D"/>
                </a:solidFill>
              </a:rPr>
              <a:t>Ensure the future</a:t>
            </a:r>
            <a:r>
              <a:rPr i="1" lang="en" sz="1600">
                <a:solidFill>
                  <a:srgbClr val="4D4D4D"/>
                </a:solidFill>
              </a:rPr>
              <a:t> of </a:t>
            </a:r>
            <a:r>
              <a:rPr b="1" i="1" lang="en" sz="1600">
                <a:solidFill>
                  <a:srgbClr val="4D4D4D"/>
                </a:solidFill>
              </a:rPr>
              <a:t>OSS Kubernetes, </a:t>
            </a:r>
            <a:r>
              <a:rPr i="1" lang="en" sz="1600">
                <a:solidFill>
                  <a:srgbClr val="4D4D4D"/>
                </a:solidFill>
              </a:rPr>
              <a:t>and the </a:t>
            </a:r>
            <a:r>
              <a:rPr b="1" i="1" lang="en" sz="1600">
                <a:solidFill>
                  <a:srgbClr val="4D4D4D"/>
                </a:solidFill>
              </a:rPr>
              <a:t>supporting ecosystem,</a:t>
            </a:r>
            <a:r>
              <a:rPr i="1" lang="en" sz="1600">
                <a:solidFill>
                  <a:srgbClr val="4D4D4D"/>
                </a:solidFill>
              </a:rPr>
              <a:t> for the </a:t>
            </a:r>
            <a:r>
              <a:rPr b="1" i="1" lang="en" sz="1600">
                <a:solidFill>
                  <a:srgbClr val="4D4D4D"/>
                </a:solidFill>
              </a:rPr>
              <a:t>next decade</a:t>
            </a:r>
            <a:r>
              <a:rPr i="1" lang="en" sz="1600">
                <a:solidFill>
                  <a:srgbClr val="4D4D4D"/>
                </a:solidFill>
              </a:rPr>
              <a:t> by meeting the needs of the </a:t>
            </a:r>
            <a:r>
              <a:rPr b="1" i="1" lang="en" sz="1600">
                <a:solidFill>
                  <a:srgbClr val="4D4D4D"/>
                </a:solidFill>
              </a:rPr>
              <a:t>next trillion core hours… NOW</a:t>
            </a:r>
            <a:endParaRPr b="1" sz="1800">
              <a:solidFill>
                <a:srgbClr val="4D4D4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OSS K8s @ Google: </a:t>
            </a:r>
            <a:r>
              <a:rPr b="1" lang="en" sz="2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Mission</a:t>
            </a:r>
            <a:endParaRPr b="1" sz="2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474900" y="2016200"/>
            <a:ext cx="77793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D4D4D"/>
                </a:solidFill>
              </a:rPr>
              <a:t>Ensure the future:  </a:t>
            </a:r>
            <a:r>
              <a:rPr lang="en">
                <a:solidFill>
                  <a:srgbClr val="4D4D4D"/>
                </a:solidFill>
              </a:rPr>
              <a:t>Remain healthy and relevant</a:t>
            </a:r>
            <a:endParaRPr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D4D4D"/>
                </a:solidFill>
              </a:rPr>
              <a:t>OSS Kubernetes</a:t>
            </a:r>
            <a:r>
              <a:rPr i="1" lang="en">
                <a:solidFill>
                  <a:srgbClr val="4D4D4D"/>
                </a:solidFill>
              </a:rPr>
              <a:t>, and the </a:t>
            </a:r>
            <a:r>
              <a:rPr b="1" i="1" lang="en">
                <a:solidFill>
                  <a:srgbClr val="4D4D4D"/>
                </a:solidFill>
              </a:rPr>
              <a:t>supporting ecosystem:</a:t>
            </a:r>
            <a:r>
              <a:rPr i="1" lang="en">
                <a:solidFill>
                  <a:srgbClr val="4D4D4D"/>
                </a:solidFill>
              </a:rPr>
              <a:t> </a:t>
            </a:r>
            <a:endParaRPr b="1" i="1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D4D4D"/>
                </a:solidFill>
              </a:rPr>
              <a:t>The next decade</a:t>
            </a:r>
            <a:r>
              <a:rPr b="1" lang="en">
                <a:solidFill>
                  <a:srgbClr val="4D4D4D"/>
                </a:solidFill>
              </a:rPr>
              <a:t>: </a:t>
            </a:r>
            <a:r>
              <a:rPr lang="en">
                <a:solidFill>
                  <a:srgbClr val="4D4D4D"/>
                </a:solidFill>
              </a:rPr>
              <a:t>Need to consider the next 10 years as a reasonable time horizon </a:t>
            </a:r>
            <a:endParaRPr b="1" u="sng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D4D4D"/>
                </a:solidFill>
              </a:rPr>
              <a:t>Next trillion core hours</a:t>
            </a:r>
            <a:r>
              <a:rPr b="1" lang="en">
                <a:solidFill>
                  <a:srgbClr val="4D4D4D"/>
                </a:solidFill>
              </a:rPr>
              <a:t>: </a:t>
            </a:r>
            <a:r>
              <a:rPr lang="en">
                <a:solidFill>
                  <a:srgbClr val="4D4D4D"/>
                </a:solidFill>
              </a:rPr>
              <a:t>Need to evolve for new workloads, especially in batch and AI/ML </a:t>
            </a:r>
            <a:endParaRPr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D4D4D"/>
                </a:solidFill>
              </a:rPr>
              <a:t>Despite the long time horizon, there is urgency </a:t>
            </a:r>
            <a:r>
              <a:rPr b="1" lang="en">
                <a:solidFill>
                  <a:srgbClr val="4D4D4D"/>
                </a:solidFill>
              </a:rPr>
              <a:t>NOW</a:t>
            </a:r>
            <a:r>
              <a:rPr lang="en">
                <a:solidFill>
                  <a:srgbClr val="4D4D4D"/>
                </a:solidFill>
              </a:rPr>
              <a:t> - the next decade has already begun!</a:t>
            </a:r>
            <a:endParaRPr>
              <a:solidFill>
                <a:srgbClr val="4D4D4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"/>
          <p:cNvSpPr txBox="1"/>
          <p:nvPr/>
        </p:nvSpPr>
        <p:spPr>
          <a:xfrm>
            <a:off x="352340" y="200456"/>
            <a:ext cx="7918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D4D4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Three K8s Core Stories to Rally Around</a:t>
            </a:r>
            <a:r>
              <a:rPr lang="en" sz="2300">
                <a:solidFill>
                  <a:srgbClr val="4D4D4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in 2024</a:t>
            </a:r>
            <a:endParaRPr sz="2300">
              <a:solidFill>
                <a:srgbClr val="4D4D4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3082475" y="737525"/>
            <a:ext cx="2612100" cy="3866400"/>
          </a:xfrm>
          <a:prstGeom prst="roundRect">
            <a:avLst>
              <a:gd fmla="val 8220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5400000" dist="57150">
              <a:srgbClr val="000000">
                <a:alpha val="8000"/>
              </a:srgbClr>
            </a:outerShdw>
          </a:effectLst>
        </p:spPr>
        <p:txBody>
          <a:bodyPr anchorCtr="0" anchor="t" bIns="137175" lIns="137175" spcFirstLastPara="1" rIns="137175" wrap="square" tIns="445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Redefine Kubernetes Relationship with Hardware</a:t>
            </a:r>
            <a:endParaRPr i="1" sz="1200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Kubernetes was designed for commodity, ~uniform CPU compute. 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But GPUs and TPUs are expensive, sparse, and non-uniform. Even CPUs and networking are evolving rapidly.</a:t>
            </a:r>
            <a:br>
              <a:rPr lang="en" sz="1100">
                <a:solidFill>
                  <a:srgbClr val="4D4D4D"/>
                </a:solidFill>
              </a:rPr>
            </a:b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Keywords: Elastic resources, GPU Sharing and flexibility, in-place pod updates</a:t>
            </a:r>
            <a:endParaRPr sz="1000">
              <a:solidFill>
                <a:srgbClr val="4D4D4D"/>
              </a:solidFill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05" name="Google Shape;605;p47"/>
          <p:cNvSpPr txBox="1"/>
          <p:nvPr/>
        </p:nvSpPr>
        <p:spPr>
          <a:xfrm>
            <a:off x="574796" y="922559"/>
            <a:ext cx="537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285F4"/>
                </a:solidFill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01</a:t>
            </a:r>
            <a:endParaRPr sz="2300">
              <a:solidFill>
                <a:srgbClr val="4285F4"/>
              </a:solidFill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</p:txBody>
      </p:sp>
      <p:sp>
        <p:nvSpPr>
          <p:cNvPr id="606" name="Google Shape;606;p47"/>
          <p:cNvSpPr txBox="1"/>
          <p:nvPr/>
        </p:nvSpPr>
        <p:spPr>
          <a:xfrm>
            <a:off x="3399760" y="808271"/>
            <a:ext cx="7293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02</a:t>
            </a:r>
            <a:endParaRPr b="1" sz="2800">
              <a:solidFill>
                <a:srgbClr val="34A85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6142240" y="922571"/>
            <a:ext cx="7293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4A853"/>
                </a:solidFill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03</a:t>
            </a:r>
            <a:endParaRPr sz="2300">
              <a:solidFill>
                <a:srgbClr val="34A853"/>
              </a:solidFill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342971" y="737531"/>
            <a:ext cx="2572500" cy="3866400"/>
          </a:xfrm>
          <a:prstGeom prst="roundRect">
            <a:avLst>
              <a:gd fmla="val 8220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5400000" dist="57150">
              <a:srgbClr val="000000">
                <a:alpha val="8000"/>
              </a:srgbClr>
            </a:outerShdw>
          </a:effectLst>
        </p:spPr>
        <p:txBody>
          <a:bodyPr anchorCtr="0" anchor="t" bIns="137175" lIns="137175" spcFirstLastPara="1" rIns="137175" wrap="square" tIns="445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Improve Reliability at Scale, and across Upgrades </a:t>
            </a:r>
            <a:endParaRPr b="1" i="1"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New workloads require unprecedented scale, and have new architectures and failure modes. 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And with accelerating growth and complexity, upgrade reliability is more urgent than ever before. 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Keywords: Upgrade Reliability, LTS, Testing, Engineering Excellence </a:t>
            </a:r>
            <a:endParaRPr sz="1000">
              <a:solidFill>
                <a:srgbClr val="4D4D4D"/>
              </a:solidFill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648971" y="808259"/>
            <a:ext cx="537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b="1" sz="28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47"/>
          <p:cNvSpPr/>
          <p:nvPr/>
        </p:nvSpPr>
        <p:spPr>
          <a:xfrm>
            <a:off x="5822004" y="737531"/>
            <a:ext cx="3017100" cy="3866400"/>
          </a:xfrm>
          <a:prstGeom prst="roundRect">
            <a:avLst>
              <a:gd fmla="val 8220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5400000" dist="57150">
              <a:srgbClr val="000000">
                <a:alpha val="8000"/>
              </a:srgbClr>
            </a:outerShdw>
          </a:effectLst>
        </p:spPr>
        <p:txBody>
          <a:bodyPr anchorCtr="0" anchor="t" bIns="137175" lIns="137175" spcFirstLastPara="1" rIns="137175" wrap="square" tIns="445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rPr>
              <a:t>From Container &amp; Workload to Framework Orchestration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We started running simple stateless web apps and expanded from there. 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Today, ISVs and end users are stretching Kubernetes to run special-purpose frameworks like Spark and Ray. </a:t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4D4D"/>
                </a:solidFill>
              </a:rPr>
              <a:t>Keywords: batch, ML, GenAI training and inference, frameworks</a:t>
            </a:r>
            <a:endParaRPr sz="1000">
              <a:solidFill>
                <a:srgbClr val="4D4D4D"/>
              </a:solidFill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6103838" y="808259"/>
            <a:ext cx="537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03</a:t>
            </a:r>
            <a:endParaRPr b="1" sz="2800">
              <a:solidFill>
                <a:srgbClr val="FBBC0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